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5" r:id="rId3"/>
    <p:sldId id="276" r:id="rId4"/>
    <p:sldId id="277" r:id="rId5"/>
    <p:sldId id="258" r:id="rId6"/>
    <p:sldId id="278" r:id="rId7"/>
    <p:sldId id="279" r:id="rId8"/>
    <p:sldId id="280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81" r:id="rId18"/>
    <p:sldId id="282" r:id="rId19"/>
    <p:sldId id="283" r:id="rId20"/>
    <p:sldId id="284" r:id="rId21"/>
    <p:sldId id="309" r:id="rId22"/>
    <p:sldId id="310" r:id="rId23"/>
    <p:sldId id="294" r:id="rId24"/>
    <p:sldId id="295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274" r:id="rId38"/>
    <p:sldId id="312" r:id="rId3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01B0B-41C5-476C-AFB5-093A620ED6A0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7AC47-8479-4BCC-AE37-214FFCE394A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045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Z = g(S;</a:t>
            </a:r>
            <a:r>
              <a:rPr lang="el-GR" dirty="0"/>
              <a:t>θ</a:t>
            </a:r>
            <a:r>
              <a:rPr lang="cs-CZ" dirty="0"/>
              <a:t>), kde Z je nějaká utilita, kterou se snažíme maximalizovat a g je biologické omezení systému (např. Z je počet fotonů v každém fotoreceptoru, g</a:t>
            </a:r>
            <a:r>
              <a:rPr lang="en-US" dirty="0"/>
              <a:t>(.) je </a:t>
            </a:r>
            <a:r>
              <a:rPr lang="en-US" dirty="0" err="1"/>
              <a:t>zobraz</a:t>
            </a:r>
            <a:r>
              <a:rPr lang="cs-CZ" dirty="0"/>
              <a:t>e</a:t>
            </a:r>
            <a:r>
              <a:rPr lang="en-US" dirty="0"/>
              <a:t>n</a:t>
            </a:r>
            <a:r>
              <a:rPr lang="cs-CZ" dirty="0"/>
              <a:t>í stimulu z očí do fotonů ve fotoreceptoru, </a:t>
            </a:r>
            <a:r>
              <a:rPr lang="el-GR" dirty="0"/>
              <a:t>θ</a:t>
            </a:r>
            <a:r>
              <a:rPr lang="cs-CZ" dirty="0"/>
              <a:t> jsou parametry závislé na problému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97AC47-8479-4BCC-AE37-214FFCE394A3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431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3878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056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888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0244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408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4622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558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077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4395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799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81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C0D14-A44C-417B-82D6-725C645773A5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9DA70-3368-4237-BD9A-453323E94E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1036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0.jpg"/><Relationship Id="rId7" Type="http://schemas.openxmlformats.org/officeDocument/2006/relationships/image" Target="../media/image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5.png"/><Relationship Id="rId5" Type="http://schemas.openxmlformats.org/officeDocument/2006/relationships/image" Target="../media/image12.jpg"/><Relationship Id="rId10" Type="http://schemas.openxmlformats.org/officeDocument/2006/relationships/image" Target="../media/image9.jpg"/><Relationship Id="rId4" Type="http://schemas.openxmlformats.org/officeDocument/2006/relationships/image" Target="../media/image11.jpg"/><Relationship Id="rId9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808893" y="1122363"/>
            <a:ext cx="10629900" cy="2387600"/>
          </a:xfrm>
        </p:spPr>
        <p:txBody>
          <a:bodyPr>
            <a:noAutofit/>
          </a:bodyPr>
          <a:lstStyle/>
          <a:p>
            <a:r>
              <a:rPr lang="cs-CZ" sz="4800" dirty="0" err="1"/>
              <a:t>Computational</a:t>
            </a:r>
            <a:r>
              <a:rPr lang="cs-CZ" sz="4800" dirty="0"/>
              <a:t> </a:t>
            </a:r>
            <a:r>
              <a:rPr lang="cs-CZ" sz="4800" dirty="0" err="1"/>
              <a:t>cognitive</a:t>
            </a:r>
            <a:r>
              <a:rPr lang="cs-CZ" sz="4800" dirty="0"/>
              <a:t> science I</a:t>
            </a:r>
            <a:br>
              <a:rPr lang="cs-CZ" sz="4800" dirty="0"/>
            </a:br>
            <a:r>
              <a:rPr lang="cs-CZ" sz="4800" dirty="0" err="1"/>
              <a:t>Ideal</a:t>
            </a:r>
            <a:r>
              <a:rPr lang="cs-CZ" sz="4800" dirty="0"/>
              <a:t> </a:t>
            </a:r>
            <a:r>
              <a:rPr lang="cs-CZ" sz="4800" dirty="0" err="1"/>
              <a:t>Bayesian</a:t>
            </a:r>
            <a:r>
              <a:rPr lang="cs-CZ" sz="4800" dirty="0"/>
              <a:t> </a:t>
            </a:r>
            <a:r>
              <a:rPr lang="cs-CZ" sz="4800" dirty="0" err="1"/>
              <a:t>Observer</a:t>
            </a:r>
            <a:endParaRPr lang="cs-CZ" sz="48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Filip </a:t>
            </a:r>
            <a:r>
              <a:rPr lang="cs-CZ" dirty="0" err="1"/>
              <a:t>Děchtěrenko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0561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>
          <a:xfrm>
            <a:off x="5876058" y="3193617"/>
            <a:ext cx="439882" cy="470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cs-CZ" dirty="0"/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8488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48" y="-148281"/>
            <a:ext cx="7943883" cy="7276840"/>
          </a:xfrm>
        </p:spPr>
      </p:pic>
    </p:spTree>
    <p:extLst>
      <p:ext uri="{BB962C8B-B14F-4D97-AF65-F5344CB8AC3E}">
        <p14:creationId xmlns:p14="http://schemas.microsoft.com/office/powerpoint/2010/main" val="250842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48" y="-148281"/>
            <a:ext cx="7943883" cy="7276839"/>
          </a:xfrm>
        </p:spPr>
      </p:pic>
    </p:spTree>
    <p:extLst>
      <p:ext uri="{BB962C8B-B14F-4D97-AF65-F5344CB8AC3E}">
        <p14:creationId xmlns:p14="http://schemas.microsoft.com/office/powerpoint/2010/main" val="2141414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 task</a:t>
            </a:r>
            <a:endParaRPr lang="cs-CZ" dirty="0"/>
          </a:p>
        </p:txBody>
      </p:sp>
      <p:sp>
        <p:nvSpPr>
          <p:cNvPr id="10" name="Zástupný symbol pro obsah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</a:t>
            </a:r>
            <a:r>
              <a:rPr lang="cs-CZ" dirty="0"/>
              <a:t> </a:t>
            </a:r>
            <a:r>
              <a:rPr lang="cs-CZ" dirty="0" err="1"/>
              <a:t>Gabor</a:t>
            </a:r>
            <a:r>
              <a:rPr lang="cs-CZ" dirty="0"/>
              <a:t> </a:t>
            </a:r>
            <a:r>
              <a:rPr lang="en-US" dirty="0"/>
              <a:t>patch in a noise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87936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Zástupný symbol pro obsah 2"/>
          <p:cNvSpPr txBox="1">
            <a:spLocks/>
          </p:cNvSpPr>
          <p:nvPr/>
        </p:nvSpPr>
        <p:spPr>
          <a:xfrm>
            <a:off x="5876058" y="3193617"/>
            <a:ext cx="439882" cy="470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cs-CZ" dirty="0"/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16400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48" y="-148281"/>
            <a:ext cx="7943883" cy="7276839"/>
          </a:xfrm>
        </p:spPr>
      </p:pic>
    </p:spTree>
    <p:extLst>
      <p:ext uri="{BB962C8B-B14F-4D97-AF65-F5344CB8AC3E}">
        <p14:creationId xmlns:p14="http://schemas.microsoft.com/office/powerpoint/2010/main" val="76587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48" y="-148281"/>
            <a:ext cx="7943882" cy="7276839"/>
          </a:xfrm>
        </p:spPr>
      </p:pic>
    </p:spTree>
    <p:extLst>
      <p:ext uri="{BB962C8B-B14F-4D97-AF65-F5344CB8AC3E}">
        <p14:creationId xmlns:p14="http://schemas.microsoft.com/office/powerpoint/2010/main" val="417311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Bayesian Observer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ideal observer is a hypothetical device that performs a given task at the optimal level possible, given the available information and any specified constraints. If the ideal observer can be derived for a given task, then it can serve vision research in several important ways:</a:t>
            </a:r>
          </a:p>
          <a:p>
            <a:pPr lvl="1"/>
            <a:r>
              <a:rPr lang="en-US" i="1" dirty="0"/>
              <a:t>Identifying task-relevant stimulus properties</a:t>
            </a:r>
            <a:r>
              <a:rPr lang="en-US" dirty="0"/>
              <a:t>. </a:t>
            </a:r>
            <a:endParaRPr lang="cs-CZ" dirty="0"/>
          </a:p>
          <a:p>
            <a:pPr lvl="1"/>
            <a:r>
              <a:rPr lang="en-US" i="1" dirty="0"/>
              <a:t>Describing how to use those properties to perform the task</a:t>
            </a:r>
            <a:r>
              <a:rPr lang="en-US" dirty="0"/>
              <a:t>. </a:t>
            </a:r>
            <a:endParaRPr lang="cs-CZ" dirty="0"/>
          </a:p>
          <a:p>
            <a:pPr lvl="1"/>
            <a:r>
              <a:rPr lang="en-US" i="1" dirty="0"/>
              <a:t>Providing a benchmark against which to compare the performance of real or model vision systems</a:t>
            </a:r>
            <a:r>
              <a:rPr lang="en-US" dirty="0"/>
              <a:t>. </a:t>
            </a:r>
            <a:endParaRPr lang="cs-CZ" dirty="0"/>
          </a:p>
          <a:p>
            <a:pPr lvl="1"/>
            <a:r>
              <a:rPr lang="en-US" i="1" dirty="0"/>
              <a:t>Suggesting principled hypotheses and models for real performance</a:t>
            </a:r>
            <a:r>
              <a:rPr lang="en-US" dirty="0"/>
              <a:t>. </a:t>
            </a:r>
          </a:p>
        </p:txBody>
      </p:sp>
      <p:pic>
        <p:nvPicPr>
          <p:cNvPr id="5" name="Picture 6" descr="Výsledek obrázku pro bayes theore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606" y="5433538"/>
            <a:ext cx="4416425" cy="12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43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Bayesian Observer</a:t>
            </a:r>
            <a:r>
              <a:rPr lang="cs-CZ" dirty="0"/>
              <a:t>- </a:t>
            </a:r>
            <a:r>
              <a:rPr lang="en-US" dirty="0"/>
              <a:t>in general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ω</a:t>
            </a:r>
            <a:r>
              <a:rPr lang="en-US" dirty="0"/>
              <a:t> : unknown state of the world</a:t>
            </a:r>
            <a:endParaRPr lang="cs-CZ" dirty="0"/>
          </a:p>
          <a:p>
            <a:r>
              <a:rPr lang="cs-CZ" dirty="0"/>
              <a:t>S : </a:t>
            </a:r>
            <a:r>
              <a:rPr lang="en-US" dirty="0"/>
              <a:t>observed stimulus</a:t>
            </a:r>
            <a:endParaRPr lang="cs-CZ" dirty="0"/>
          </a:p>
          <a:p>
            <a:r>
              <a:rPr lang="cs-CZ" dirty="0"/>
              <a:t>r</a:t>
            </a:r>
            <a:r>
              <a:rPr lang="en-US" dirty="0"/>
              <a:t> : response of the system</a:t>
            </a:r>
            <a:endParaRPr lang="cs-CZ" dirty="0"/>
          </a:p>
          <a:p>
            <a:r>
              <a:rPr lang="cs-CZ" dirty="0"/>
              <a:t>p(S</a:t>
            </a:r>
            <a:r>
              <a:rPr lang="en-US" dirty="0"/>
              <a:t>|</a:t>
            </a:r>
            <a:r>
              <a:rPr lang="el-GR" dirty="0"/>
              <a:t>ω</a:t>
            </a:r>
            <a:r>
              <a:rPr lang="cs-CZ" dirty="0"/>
              <a:t>) </a:t>
            </a:r>
            <a:r>
              <a:rPr lang="en-US" dirty="0"/>
              <a:t>:</a:t>
            </a:r>
            <a:r>
              <a:rPr lang="cs-CZ" dirty="0"/>
              <a:t> </a:t>
            </a:r>
            <a:r>
              <a:rPr lang="en-US" dirty="0"/>
              <a:t>likelihood of stimuli given the state of the world</a:t>
            </a:r>
            <a:endParaRPr lang="cs-CZ" dirty="0"/>
          </a:p>
          <a:p>
            <a:r>
              <a:rPr lang="cs-CZ" dirty="0"/>
              <a:t>p(</a:t>
            </a:r>
            <a:r>
              <a:rPr lang="el-GR" dirty="0"/>
              <a:t>ω</a:t>
            </a:r>
            <a:r>
              <a:rPr lang="cs-CZ" dirty="0"/>
              <a:t>) </a:t>
            </a:r>
            <a:r>
              <a:rPr lang="en-US" dirty="0"/>
              <a:t>:</a:t>
            </a:r>
            <a:r>
              <a:rPr lang="cs-CZ" dirty="0"/>
              <a:t> prior </a:t>
            </a:r>
            <a:r>
              <a:rPr lang="en-US" dirty="0"/>
              <a:t>probability of the state of the world</a:t>
            </a:r>
            <a:endParaRPr lang="cs-CZ" dirty="0"/>
          </a:p>
          <a:p>
            <a:r>
              <a:rPr lang="cs-CZ" dirty="0"/>
              <a:t>u(r,</a:t>
            </a:r>
            <a:r>
              <a:rPr lang="el-GR" dirty="0"/>
              <a:t> ω</a:t>
            </a:r>
            <a:r>
              <a:rPr lang="cs-CZ" dirty="0"/>
              <a:t>) </a:t>
            </a:r>
            <a:r>
              <a:rPr lang="en-US" dirty="0"/>
              <a:t>:</a:t>
            </a:r>
            <a:r>
              <a:rPr lang="cs-CZ" dirty="0"/>
              <a:t> </a:t>
            </a:r>
            <a:r>
              <a:rPr lang="en-US" dirty="0"/>
              <a:t>cost of the answer </a:t>
            </a:r>
            <a:r>
              <a:rPr lang="cs-CZ" dirty="0"/>
              <a:t>r </a:t>
            </a:r>
            <a:r>
              <a:rPr lang="en-US" dirty="0"/>
              <a:t>given the state of the world</a:t>
            </a:r>
            <a:r>
              <a:rPr lang="cs-CZ" dirty="0"/>
              <a:t> </a:t>
            </a:r>
            <a:r>
              <a:rPr lang="el-GR" dirty="0"/>
              <a:t>ω</a:t>
            </a:r>
            <a:endParaRPr lang="cs-CZ" dirty="0"/>
          </a:p>
          <a:p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47" y="1377949"/>
            <a:ext cx="4611353" cy="135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7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Bayesian Observer with constraints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Transcription of the stimuli to percept is not lossless</a:t>
            </a:r>
            <a:endParaRPr lang="cs-CZ" dirty="0"/>
          </a:p>
          <a:p>
            <a:r>
              <a:rPr lang="en-US" dirty="0"/>
              <a:t>We have biologically encoded limitations</a:t>
            </a:r>
            <a:endParaRPr lang="cs-CZ" dirty="0"/>
          </a:p>
          <a:p>
            <a:r>
              <a:rPr lang="en-US" dirty="0"/>
              <a:t>Therefore it is more likely</a:t>
            </a:r>
            <a:r>
              <a:rPr lang="cs-CZ" dirty="0"/>
              <a:t>:</a:t>
            </a:r>
          </a:p>
          <a:p>
            <a:endParaRPr lang="cs-CZ" dirty="0"/>
          </a:p>
          <a:p>
            <a:endParaRPr lang="cs-CZ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Where</a:t>
            </a:r>
            <a:r>
              <a:rPr lang="cs-CZ" dirty="0"/>
              <a:t> Z = g(S;</a:t>
            </a:r>
            <a:r>
              <a:rPr lang="el-GR" dirty="0"/>
              <a:t>θ</a:t>
            </a:r>
            <a:r>
              <a:rPr lang="cs-CZ" dirty="0"/>
              <a:t>), Z </a:t>
            </a:r>
            <a:r>
              <a:rPr lang="en-US" dirty="0"/>
              <a:t>is transcription of the stimuli into internal representation,</a:t>
            </a:r>
            <a:r>
              <a:rPr lang="cs-CZ" dirty="0"/>
              <a:t> g </a:t>
            </a:r>
            <a:r>
              <a:rPr lang="en-US" dirty="0"/>
              <a:t>is biological constraint of the system</a:t>
            </a:r>
            <a:r>
              <a:rPr lang="cs-CZ" dirty="0"/>
              <a:t>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/>
              <a:t>e.g</a:t>
            </a:r>
            <a:r>
              <a:rPr lang="cs-CZ" dirty="0"/>
              <a:t>. Z </a:t>
            </a:r>
            <a:r>
              <a:rPr lang="en-US" dirty="0"/>
              <a:t>is count of photons at each photoreceptors</a:t>
            </a:r>
            <a:r>
              <a:rPr lang="cs-CZ" dirty="0"/>
              <a:t>, g</a:t>
            </a:r>
            <a:r>
              <a:rPr lang="en-US" dirty="0"/>
              <a:t>(.) maps stimuli to photons in photoreceptor</a:t>
            </a:r>
            <a:r>
              <a:rPr lang="cs-CZ" dirty="0"/>
              <a:t>, </a:t>
            </a:r>
            <a:r>
              <a:rPr lang="el-GR" dirty="0"/>
              <a:t>θ</a:t>
            </a:r>
            <a:r>
              <a:rPr lang="cs-CZ" dirty="0"/>
              <a:t> </a:t>
            </a:r>
            <a:r>
              <a:rPr lang="en-US" dirty="0"/>
              <a:t>are parameters related to the question, which we try to find</a:t>
            </a:r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204" y="2650744"/>
            <a:ext cx="6040739" cy="123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3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Where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Waldo</a:t>
            </a:r>
            <a:r>
              <a:rPr lang="cs-CZ" dirty="0"/>
              <a:t>?</a:t>
            </a:r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57" y="1375682"/>
            <a:ext cx="8069285" cy="4978597"/>
          </a:xfr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61607"/>
            <a:ext cx="587829" cy="13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87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sources of information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cs-CZ" dirty="0"/>
              <a:t>: </a:t>
            </a:r>
            <a:r>
              <a:rPr lang="en-US" dirty="0"/>
              <a:t>We have two target categories</a:t>
            </a:r>
            <a:r>
              <a:rPr lang="cs-CZ" dirty="0"/>
              <a:t>. </a:t>
            </a:r>
            <a:r>
              <a:rPr lang="en-US" dirty="0"/>
              <a:t>We have n sources of information </a:t>
            </a:r>
            <a:r>
              <a:rPr lang="cs-CZ" b="1" dirty="0"/>
              <a:t>S </a:t>
            </a:r>
            <a:r>
              <a:rPr lang="cs-CZ" dirty="0"/>
              <a:t>= </a:t>
            </a:r>
            <a:r>
              <a:rPr lang="en-US" dirty="0"/>
              <a:t>(</a:t>
            </a:r>
            <a:r>
              <a:rPr lang="cs-CZ" dirty="0"/>
              <a:t>S</a:t>
            </a:r>
            <a:r>
              <a:rPr lang="en-US" baseline="-25000" dirty="0"/>
              <a:t>1</a:t>
            </a:r>
            <a:r>
              <a:rPr lang="en-US" dirty="0"/>
              <a:t>, S</a:t>
            </a:r>
            <a:r>
              <a:rPr lang="en-US" baseline="-25000" dirty="0"/>
              <a:t>2</a:t>
            </a:r>
            <a:r>
              <a:rPr lang="en-US" dirty="0"/>
              <a:t>, S</a:t>
            </a:r>
            <a:r>
              <a:rPr lang="en-US" baseline="-25000" dirty="0"/>
              <a:t>n</a:t>
            </a:r>
            <a:r>
              <a:rPr lang="en-US" dirty="0"/>
              <a:t>)</a:t>
            </a:r>
            <a:r>
              <a:rPr lang="cs-CZ" dirty="0"/>
              <a:t>, </a:t>
            </a:r>
            <a:r>
              <a:rPr lang="en-US" dirty="0"/>
              <a:t>where</a:t>
            </a:r>
            <a:r>
              <a:rPr lang="cs-CZ" dirty="0"/>
              <a:t> S</a:t>
            </a:r>
            <a:r>
              <a:rPr lang="en-US" baseline="-25000" dirty="0" err="1"/>
              <a:t>i</a:t>
            </a:r>
            <a:r>
              <a:rPr lang="cs-CZ" dirty="0"/>
              <a:t> </a:t>
            </a:r>
            <a:r>
              <a:rPr lang="en-US" dirty="0"/>
              <a:t>is number of spikes generated by </a:t>
            </a:r>
            <a:r>
              <a:rPr lang="cs-CZ" dirty="0"/>
              <a:t>i-t</a:t>
            </a:r>
            <a:r>
              <a:rPr lang="en-US" dirty="0"/>
              <a:t>h</a:t>
            </a:r>
            <a:r>
              <a:rPr lang="cs-CZ" dirty="0"/>
              <a:t> ganglion cell </a:t>
            </a:r>
            <a:r>
              <a:rPr lang="en-US" dirty="0"/>
              <a:t>on the </a:t>
            </a:r>
            <a:r>
              <a:rPr lang="cs-CZ" dirty="0"/>
              <a:t>retin</a:t>
            </a:r>
            <a:r>
              <a:rPr lang="en-US" dirty="0"/>
              <a:t>a</a:t>
            </a:r>
            <a:endParaRPr lang="cs-CZ" dirty="0"/>
          </a:p>
          <a:p>
            <a:r>
              <a:rPr lang="en-US" dirty="0"/>
              <a:t>Therefore ideal observer has chance of responding correctly</a:t>
            </a:r>
            <a:endParaRPr lang="cs-CZ" dirty="0"/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001" y="3818267"/>
            <a:ext cx="3229342" cy="1189757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791" y="3676175"/>
            <a:ext cx="4004807" cy="159207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928" y="4890181"/>
            <a:ext cx="2970388" cy="104365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044" y="5268250"/>
            <a:ext cx="2138303" cy="11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2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Signal</a:t>
            </a:r>
            <a:r>
              <a:rPr lang="cs-CZ" dirty="0"/>
              <a:t> </a:t>
            </a:r>
            <a:r>
              <a:rPr lang="cs-CZ" dirty="0" err="1"/>
              <a:t>detection</a:t>
            </a:r>
            <a:r>
              <a:rPr lang="cs-CZ" dirty="0"/>
              <a:t> </a:t>
            </a:r>
            <a:r>
              <a:rPr lang="cs-CZ" dirty="0" err="1"/>
              <a:t>theory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51" y="2455606"/>
            <a:ext cx="3351151" cy="342900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23" y="2163249"/>
            <a:ext cx="3554251" cy="23622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125" y="2318544"/>
            <a:ext cx="3554251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27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go</a:t>
            </a:r>
            <a:r>
              <a:rPr lang="cs-CZ" dirty="0"/>
              <a:t>e</a:t>
            </a:r>
            <a:r>
              <a:rPr lang="en-US" dirty="0"/>
              <a:t>s to IBO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10" y="1825625"/>
            <a:ext cx="5457825" cy="4171950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3419"/>
            <a:ext cx="57531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58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IBO for visual search</a:t>
            </a:r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062613"/>
            <a:ext cx="7981950" cy="2933700"/>
          </a:xfrm>
          <a:prstGeom prst="rect">
            <a:avLst/>
          </a:prstGeom>
        </p:spPr>
      </p:pic>
      <p:pic>
        <p:nvPicPr>
          <p:cNvPr id="5122" name="Picture 2" descr="focal 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5102375"/>
            <a:ext cx="21336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230114" y="653943"/>
            <a:ext cx="3714750" cy="3533775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258" y="5258315"/>
            <a:ext cx="6200260" cy="1097819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146" y="4277632"/>
            <a:ext cx="2456718" cy="22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10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obsah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80" y="3522743"/>
            <a:ext cx="7517720" cy="3240151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30" y="57150"/>
            <a:ext cx="9267825" cy="3267075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30" y="3632200"/>
            <a:ext cx="39814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62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Ma</a:t>
            </a:r>
            <a:r>
              <a:rPr lang="en-US" dirty="0"/>
              <a:t>c</a:t>
            </a:r>
            <a:r>
              <a:rPr lang="cs-CZ" dirty="0" err="1"/>
              <a:t>ul</a:t>
            </a:r>
            <a:r>
              <a:rPr lang="en-US" dirty="0"/>
              <a:t>a</a:t>
            </a:r>
            <a:r>
              <a:rPr lang="cs-CZ" dirty="0"/>
              <a:t>r </a:t>
            </a:r>
            <a:r>
              <a:rPr lang="cs-CZ" dirty="0" err="1"/>
              <a:t>degenera</a:t>
            </a:r>
            <a:r>
              <a:rPr lang="en-US" dirty="0" err="1"/>
              <a:t>tion</a:t>
            </a:r>
            <a:endParaRPr lang="cs-CZ" dirty="0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44" y="2041866"/>
            <a:ext cx="5486400" cy="3657600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3" y="1813266"/>
            <a:ext cx="49377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4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Gaze-</a:t>
            </a:r>
            <a:r>
              <a:rPr lang="cs-CZ" dirty="0" err="1"/>
              <a:t>contingent</a:t>
            </a:r>
            <a:r>
              <a:rPr lang="cs-CZ" dirty="0"/>
              <a:t> </a:t>
            </a:r>
            <a:r>
              <a:rPr lang="cs-CZ" dirty="0" err="1"/>
              <a:t>displays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098" name="Picture 2" descr="Výsledek obrázku pro gaze conting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2129631"/>
            <a:ext cx="77533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136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Preferred retinal locus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672" cy="4351338"/>
          </a:xfrm>
        </p:spPr>
        <p:txBody>
          <a:bodyPr/>
          <a:lstStyle/>
          <a:p>
            <a:r>
              <a:rPr lang="en-US" dirty="0"/>
              <a:t>Training increase performance up to </a:t>
            </a:r>
            <a:r>
              <a:rPr lang="cs-CZ" dirty="0"/>
              <a:t>250</a:t>
            </a:r>
            <a:r>
              <a:rPr lang="en-US" dirty="0"/>
              <a:t>%</a:t>
            </a:r>
            <a:r>
              <a:rPr lang="cs-CZ" dirty="0"/>
              <a:t> </a:t>
            </a:r>
            <a:r>
              <a:rPr lang="en-US" dirty="0"/>
              <a:t>in visual search</a:t>
            </a:r>
          </a:p>
          <a:p>
            <a:r>
              <a:rPr lang="en-US" dirty="0"/>
              <a:t>In reading, training increase performance</a:t>
            </a:r>
            <a:r>
              <a:rPr lang="cs-CZ" dirty="0"/>
              <a:t> </a:t>
            </a:r>
            <a:r>
              <a:rPr lang="en-US" dirty="0"/>
              <a:t>from </a:t>
            </a:r>
            <a:r>
              <a:rPr lang="cs-CZ" dirty="0"/>
              <a:t>9 </a:t>
            </a:r>
            <a:r>
              <a:rPr lang="en-US" dirty="0"/>
              <a:t>words per min to</a:t>
            </a:r>
            <a:r>
              <a:rPr lang="cs-CZ" dirty="0"/>
              <a:t> 68</a:t>
            </a:r>
            <a:r>
              <a:rPr lang="en-US" dirty="0"/>
              <a:t> words per min</a:t>
            </a:r>
            <a:endParaRPr lang="cs-CZ" dirty="0"/>
          </a:p>
          <a:p>
            <a:r>
              <a:rPr lang="en-US" dirty="0"/>
              <a:t>But it takes time.. </a:t>
            </a:r>
            <a:endParaRPr lang="cs-CZ" dirty="0"/>
          </a:p>
        </p:txBody>
      </p:sp>
      <p:pic>
        <p:nvPicPr>
          <p:cNvPr id="5122" name="Picture 2" descr="Výsledek obrázku pro preferred retinal lo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2101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23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search</a:t>
            </a:r>
            <a:r>
              <a:rPr lang="cs-CZ" dirty="0"/>
              <a:t> – </a:t>
            </a:r>
            <a:r>
              <a:rPr lang="en-US" dirty="0"/>
              <a:t>normal condition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subject (me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cs-CZ" dirty="0"/>
          </a:p>
          <a:p>
            <a:r>
              <a:rPr lang="cs-CZ" dirty="0"/>
              <a:t>N = 400 </a:t>
            </a:r>
            <a:r>
              <a:rPr lang="en-US" dirty="0"/>
              <a:t>trials</a:t>
            </a:r>
            <a:endParaRPr lang="cs-CZ" dirty="0"/>
          </a:p>
          <a:p>
            <a:r>
              <a:rPr lang="cs-CZ" dirty="0"/>
              <a:t>1/f šum, </a:t>
            </a:r>
            <a:r>
              <a:rPr lang="cs-CZ" dirty="0" err="1"/>
              <a:t>r.m.s</a:t>
            </a:r>
            <a:r>
              <a:rPr lang="cs-CZ" dirty="0"/>
              <a:t>. </a:t>
            </a:r>
            <a:r>
              <a:rPr lang="en-US" dirty="0"/>
              <a:t>c</a:t>
            </a:r>
            <a:r>
              <a:rPr lang="cs-CZ" dirty="0" err="1"/>
              <a:t>ontrast</a:t>
            </a:r>
            <a:r>
              <a:rPr lang="cs-CZ" dirty="0"/>
              <a:t> = 0.1</a:t>
            </a:r>
          </a:p>
          <a:p>
            <a:r>
              <a:rPr lang="en-US" dirty="0"/>
              <a:t>target</a:t>
            </a:r>
            <a:r>
              <a:rPr lang="cs-CZ" dirty="0"/>
              <a:t>: </a:t>
            </a:r>
            <a:r>
              <a:rPr lang="cs-CZ" dirty="0" err="1"/>
              <a:t>Gaussian</a:t>
            </a:r>
            <a:r>
              <a:rPr lang="cs-CZ" dirty="0"/>
              <a:t> (6 </a:t>
            </a:r>
            <a:r>
              <a:rPr lang="cs-CZ" dirty="0" err="1"/>
              <a:t>c.p.d</a:t>
            </a:r>
            <a:r>
              <a:rPr lang="cs-CZ" dirty="0"/>
              <a:t>) </a:t>
            </a:r>
            <a:br>
              <a:rPr lang="cs-CZ" dirty="0"/>
            </a:br>
            <a:r>
              <a:rPr lang="cs-CZ" dirty="0"/>
              <a:t>+ </a:t>
            </a:r>
            <a:r>
              <a:rPr lang="cs-CZ" dirty="0" err="1"/>
              <a:t>raised</a:t>
            </a:r>
            <a:r>
              <a:rPr lang="cs-CZ" dirty="0"/>
              <a:t> cosine </a:t>
            </a:r>
            <a:r>
              <a:rPr lang="cs-CZ" dirty="0" err="1"/>
              <a:t>envelope</a:t>
            </a:r>
            <a:endParaRPr lang="cs-CZ" dirty="0"/>
          </a:p>
          <a:p>
            <a:r>
              <a:rPr lang="cs-CZ" dirty="0" err="1"/>
              <a:t>Eyelink</a:t>
            </a:r>
            <a:r>
              <a:rPr lang="cs-CZ" dirty="0"/>
              <a:t> 1000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27" y="1445759"/>
            <a:ext cx="3405703" cy="2555535"/>
          </a:xfrm>
          <a:prstGeom prst="rect">
            <a:avLst/>
          </a:prstGeom>
        </p:spPr>
      </p:pic>
      <p:pic>
        <p:nvPicPr>
          <p:cNvPr id="5" name="Zástupný symbol pro obsah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66" y="3970667"/>
            <a:ext cx="2762024" cy="2762024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62" y="3670765"/>
            <a:ext cx="881410" cy="6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12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55" y="3928052"/>
            <a:ext cx="3270890" cy="2452233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334" y="3928052"/>
            <a:ext cx="3270890" cy="2452233"/>
          </a:xfrm>
          <a:prstGeom prst="rect">
            <a:avLst/>
          </a:prstGeom>
        </p:spPr>
      </p:pic>
      <p:pic>
        <p:nvPicPr>
          <p:cNvPr id="20" name="Zástupný symbol pro obsah 1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71" y="1315406"/>
            <a:ext cx="3270890" cy="2452233"/>
          </a:xfr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323" y="1315408"/>
            <a:ext cx="3270889" cy="2452232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71" y="1315406"/>
            <a:ext cx="3270890" cy="2452233"/>
          </a:xfrm>
          <a:prstGeom prst="rect">
            <a:avLst/>
          </a:prstGeom>
        </p:spPr>
      </p:pic>
      <p:sp>
        <p:nvSpPr>
          <p:cNvPr id="8" name="Nadpis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  <a:r>
              <a:rPr lang="cs-CZ" dirty="0"/>
              <a:t> – </a:t>
            </a:r>
            <a:r>
              <a:rPr lang="en-US" dirty="0"/>
              <a:t>Eye movements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4634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93" y="1375680"/>
            <a:ext cx="8069614" cy="4978800"/>
          </a:xfrm>
        </p:spPr>
      </p:pic>
    </p:spTree>
    <p:extLst>
      <p:ext uri="{BB962C8B-B14F-4D97-AF65-F5344CB8AC3E}">
        <p14:creationId xmlns:p14="http://schemas.microsoft.com/office/powerpoint/2010/main" val="3231087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Zástupný symbol pro obsah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783" y="4043407"/>
            <a:ext cx="3404191" cy="2552171"/>
          </a:xfrm>
        </p:spPr>
      </p:pic>
      <p:pic>
        <p:nvPicPr>
          <p:cNvPr id="4" name="Zástupný symbol pro obsah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5" y="1465949"/>
            <a:ext cx="3404191" cy="2552171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15" y="1465949"/>
            <a:ext cx="3404191" cy="2552171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288" y="1465949"/>
            <a:ext cx="3402894" cy="2552171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179" y="4037311"/>
            <a:ext cx="3404191" cy="2552171"/>
          </a:xfrm>
          <a:prstGeom prst="rect">
            <a:avLst/>
          </a:prstGeom>
        </p:spPr>
      </p:pic>
      <p:sp>
        <p:nvSpPr>
          <p:cNvPr id="8" name="Nadpis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  <a:r>
              <a:rPr lang="cs-CZ" dirty="0"/>
              <a:t> – ELM</a:t>
            </a:r>
          </a:p>
        </p:txBody>
      </p:sp>
    </p:spTree>
    <p:extLst>
      <p:ext uri="{BB962C8B-B14F-4D97-AF65-F5344CB8AC3E}">
        <p14:creationId xmlns:p14="http://schemas.microsoft.com/office/powerpoint/2010/main" val="1138220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model central scotoma</a:t>
            </a:r>
            <a:endParaRPr lang="cs-CZ" dirty="0"/>
          </a:p>
        </p:txBody>
      </p:sp>
      <p:pic>
        <p:nvPicPr>
          <p:cNvPr id="5" name="videoplay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637" y="1469685"/>
            <a:ext cx="5992726" cy="50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3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</a:t>
            </a:r>
            <a:r>
              <a:rPr lang="cs-CZ" dirty="0"/>
              <a:t> </a:t>
            </a:r>
            <a:r>
              <a:rPr lang="en-US" dirty="0"/>
              <a:t>of </a:t>
            </a:r>
            <a:r>
              <a:rPr lang="cs-CZ" dirty="0"/>
              <a:t>d</a:t>
            </a:r>
            <a:r>
              <a:rPr lang="en-US" dirty="0"/>
              <a:t>’ map – step 1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690688"/>
            <a:ext cx="101060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03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</a:t>
            </a:r>
            <a:r>
              <a:rPr lang="cs-CZ" dirty="0"/>
              <a:t> d</a:t>
            </a:r>
            <a:r>
              <a:rPr lang="en-US" dirty="0"/>
              <a:t>’ map – step 2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1531"/>
            <a:ext cx="117348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74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of</a:t>
            </a:r>
            <a:r>
              <a:rPr lang="cs-CZ" dirty="0"/>
              <a:t> d</a:t>
            </a:r>
            <a:r>
              <a:rPr lang="en-US" dirty="0"/>
              <a:t>’ map – </a:t>
            </a:r>
            <a:r>
              <a:rPr lang="cs-CZ" dirty="0"/>
              <a:t>step</a:t>
            </a:r>
            <a:r>
              <a:rPr lang="en-US" dirty="0"/>
              <a:t> 3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84" y="3184299"/>
            <a:ext cx="3122430" cy="2839924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2" y="1206954"/>
            <a:ext cx="1895475" cy="17907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196" y="3699386"/>
            <a:ext cx="18859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15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 of the mask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1825625"/>
            <a:ext cx="4362450" cy="3838575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2" y="2033081"/>
            <a:ext cx="4657725" cy="4572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181" y="3058319"/>
            <a:ext cx="64674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16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3" y="243566"/>
            <a:ext cx="9618802" cy="6474007"/>
          </a:xfrm>
        </p:spPr>
      </p:pic>
    </p:spTree>
    <p:extLst>
      <p:ext uri="{BB962C8B-B14F-4D97-AF65-F5344CB8AC3E}">
        <p14:creationId xmlns:p14="http://schemas.microsoft.com/office/powerpoint/2010/main" val="2297335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Decision feedback vs outcome feedback</a:t>
            </a:r>
            <a:endParaRPr lang="cs-CZ" sz="400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IBO can give feedback based on the decision, not the outcome</a:t>
            </a:r>
            <a:endParaRPr lang="cs-CZ" dirty="0"/>
          </a:p>
          <a:p>
            <a:pPr lvl="1"/>
            <a:r>
              <a:rPr lang="en-US" dirty="0"/>
              <a:t>You are playing poker</a:t>
            </a:r>
            <a:r>
              <a:rPr lang="cs-CZ" dirty="0"/>
              <a:t>. </a:t>
            </a:r>
            <a:r>
              <a:rPr lang="en-US" dirty="0"/>
              <a:t>You are deciding, whether you should fold or not</a:t>
            </a:r>
            <a:r>
              <a:rPr lang="cs-CZ" dirty="0"/>
              <a:t>. </a:t>
            </a:r>
            <a:r>
              <a:rPr lang="en-US" dirty="0"/>
              <a:t>Outcome feedback is, whether you’ll win or lose after folding.</a:t>
            </a:r>
            <a:r>
              <a:rPr lang="cs-CZ" dirty="0"/>
              <a:t> </a:t>
            </a:r>
            <a:r>
              <a:rPr lang="en-US" dirty="0"/>
              <a:t>Decision feedback is, whether your answer was right or wrong decision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84041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3912577"/>
            <a:ext cx="10515600" cy="226438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Interested in these topics?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Master theses available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838200" y="2215661"/>
            <a:ext cx="10515600" cy="483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That is all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477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What</a:t>
            </a:r>
            <a:r>
              <a:rPr lang="cs-CZ" dirty="0"/>
              <a:t> </a:t>
            </a:r>
            <a:r>
              <a:rPr lang="cs-CZ" dirty="0" err="1"/>
              <a:t>about</a:t>
            </a:r>
            <a:r>
              <a:rPr lang="cs-CZ" dirty="0"/>
              <a:t> </a:t>
            </a:r>
            <a:r>
              <a:rPr lang="cs-CZ" dirty="0" err="1"/>
              <a:t>real</a:t>
            </a:r>
            <a:r>
              <a:rPr lang="cs-CZ" dirty="0"/>
              <a:t> </a:t>
            </a:r>
            <a:r>
              <a:rPr lang="cs-CZ" dirty="0" err="1"/>
              <a:t>tasks</a:t>
            </a:r>
            <a:r>
              <a:rPr lang="cs-CZ" dirty="0"/>
              <a:t>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2" descr="https://www.researchgate.net/profile/Alexander_Toet/publication/224883361/figure/fig2/AS:302867568185347@1449220663617/Fig-2-Typical-example-of-a-scene-used-in-the-visual-search-experiment-The-targ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101" y="1587252"/>
            <a:ext cx="7333797" cy="482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36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 descr="Výsledek obrázku pro Viewing task influences eye movement control during active scene percep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74573"/>
            <a:ext cx="10507735" cy="460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17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10772" y="27164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cs-CZ" sz="3600" dirty="0"/>
              <a:t>Real </a:t>
            </a:r>
            <a:r>
              <a:rPr lang="cs-CZ" sz="3600" dirty="0" err="1"/>
              <a:t>scenes</a:t>
            </a:r>
            <a:r>
              <a:rPr lang="cs-CZ" sz="3600" dirty="0"/>
              <a:t> are </a:t>
            </a:r>
            <a:r>
              <a:rPr lang="cs-CZ" sz="3600" dirty="0" err="1"/>
              <a:t>complicated</a:t>
            </a:r>
            <a:r>
              <a:rPr lang="cs-CZ" sz="3600" dirty="0"/>
              <a:t> -&gt; let</a:t>
            </a:r>
            <a:r>
              <a:rPr lang="en-US" sz="3600" dirty="0"/>
              <a:t>’s simplify it</a:t>
            </a:r>
            <a:r>
              <a:rPr lang="cs-CZ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756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Sc</a:t>
            </a:r>
            <a:r>
              <a:rPr lang="en-US" dirty="0"/>
              <a:t>e</a:t>
            </a:r>
            <a:r>
              <a:rPr lang="cs-CZ" dirty="0"/>
              <a:t>n</a:t>
            </a:r>
            <a:r>
              <a:rPr lang="en-US" dirty="0" err="1"/>
              <a:t>es</a:t>
            </a:r>
            <a:r>
              <a:rPr lang="cs-CZ" dirty="0"/>
              <a:t> </a:t>
            </a:r>
            <a:r>
              <a:rPr lang="en-US" dirty="0"/>
              <a:t>and</a:t>
            </a:r>
            <a:r>
              <a:rPr lang="cs-CZ" dirty="0"/>
              <a:t> </a:t>
            </a:r>
            <a:r>
              <a:rPr lang="en-US" dirty="0"/>
              <a:t>targets</a:t>
            </a:r>
            <a:r>
              <a:rPr lang="cs-CZ" dirty="0"/>
              <a:t> </a:t>
            </a:r>
            <a:r>
              <a:rPr lang="en-US" dirty="0"/>
              <a:t>are too variable</a:t>
            </a:r>
            <a:r>
              <a:rPr lang="cs-CZ" dirty="0"/>
              <a:t>..</a:t>
            </a:r>
          </a:p>
        </p:txBody>
      </p:sp>
      <p:pic>
        <p:nvPicPr>
          <p:cNvPr id="14" name="Zástupný symbol pro obsah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77" y="1690688"/>
            <a:ext cx="1800000" cy="1800000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70" y="1690688"/>
            <a:ext cx="1800000" cy="1800000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70" y="3916251"/>
            <a:ext cx="1800000" cy="1800000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77" y="3916251"/>
            <a:ext cx="1800000" cy="1800000"/>
          </a:xfrm>
          <a:prstGeom prst="rect">
            <a:avLst/>
          </a:prstGeom>
        </p:spPr>
      </p:pic>
      <p:sp>
        <p:nvSpPr>
          <p:cNvPr id="18" name="Zástupný symbol pro obsah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9" name="Zástupný symbol pro obsah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6" y="1690688"/>
            <a:ext cx="1800000" cy="1800000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94" y="1690688"/>
            <a:ext cx="1800000" cy="1800000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6" y="3916251"/>
            <a:ext cx="1800000" cy="1800000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94" y="391625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67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…</a:t>
            </a:r>
            <a:r>
              <a:rPr lang="en-US" dirty="0"/>
              <a:t>use stimuli</a:t>
            </a:r>
            <a:r>
              <a:rPr lang="cs-CZ" dirty="0"/>
              <a:t> </a:t>
            </a:r>
            <a:r>
              <a:rPr lang="en-US" dirty="0"/>
              <a:t>with similar properties</a:t>
            </a:r>
            <a:r>
              <a:rPr lang="cs-CZ" dirty="0"/>
              <a:t>! </a:t>
            </a:r>
          </a:p>
        </p:txBody>
      </p:sp>
      <p:cxnSp>
        <p:nvCxnSpPr>
          <p:cNvPr id="10" name="Přímá spojnice se šipkou 9"/>
          <p:cNvCxnSpPr/>
          <p:nvPr/>
        </p:nvCxnSpPr>
        <p:spPr>
          <a:xfrm>
            <a:off x="4338202" y="2565975"/>
            <a:ext cx="667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http://www.psykinematix.com/documentation/PsykinematixHelp/images/VisualStimulusPinkNoise2D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46" y="1690688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Zástupný symbol pro obsah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6" y="1690688"/>
            <a:ext cx="1800000" cy="1800000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94" y="1690688"/>
            <a:ext cx="1800000" cy="1800000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6" y="3916251"/>
            <a:ext cx="1800000" cy="1800000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94" y="3916251"/>
            <a:ext cx="1800000" cy="1800000"/>
          </a:xfrm>
          <a:prstGeom prst="rect">
            <a:avLst/>
          </a:prstGeom>
        </p:spPr>
      </p:pic>
      <p:pic>
        <p:nvPicPr>
          <p:cNvPr id="19" name="Zástupný symbol pro obsah 3"/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77" y="1690688"/>
            <a:ext cx="1800000" cy="1800000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70" y="1690688"/>
            <a:ext cx="1800000" cy="1800000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70" y="3916251"/>
            <a:ext cx="1800000" cy="1800000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77" y="3916251"/>
            <a:ext cx="1800000" cy="1800000"/>
          </a:xfrm>
          <a:prstGeom prst="rect">
            <a:avLst/>
          </a:prstGeom>
        </p:spPr>
      </p:pic>
      <p:pic>
        <p:nvPicPr>
          <p:cNvPr id="4100" name="Picture 4" descr="Výsledek obrázku pro gabor patch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000" y="391625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Přímá spojnice se šipkou 27"/>
          <p:cNvCxnSpPr/>
          <p:nvPr/>
        </p:nvCxnSpPr>
        <p:spPr>
          <a:xfrm flipH="1">
            <a:off x="7168128" y="4782207"/>
            <a:ext cx="667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ovéPole 28"/>
          <p:cNvSpPr txBox="1"/>
          <p:nvPr/>
        </p:nvSpPr>
        <p:spPr>
          <a:xfrm>
            <a:off x="5461687" y="1349471"/>
            <a:ext cx="113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</a:t>
            </a:r>
            <a:r>
              <a:rPr lang="cs-CZ" dirty="0"/>
              <a:t> 1/f </a:t>
            </a:r>
          </a:p>
        </p:txBody>
      </p:sp>
      <p:sp>
        <p:nvSpPr>
          <p:cNvPr id="30" name="TextovéPole 29"/>
          <p:cNvSpPr txBox="1"/>
          <p:nvPr/>
        </p:nvSpPr>
        <p:spPr>
          <a:xfrm>
            <a:off x="5461686" y="5769598"/>
            <a:ext cx="133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gabor</a:t>
            </a:r>
            <a:r>
              <a:rPr lang="cs-CZ" dirty="0"/>
              <a:t> </a:t>
            </a:r>
            <a:r>
              <a:rPr lang="cs-CZ" dirty="0" err="1"/>
              <a:t>patch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1236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</a:t>
            </a:r>
            <a:r>
              <a:rPr lang="cs-CZ" dirty="0"/>
              <a:t> </a:t>
            </a:r>
            <a:r>
              <a:rPr lang="en-US" dirty="0"/>
              <a:t>task</a:t>
            </a:r>
            <a:endParaRPr lang="cs-CZ" dirty="0"/>
          </a:p>
        </p:txBody>
      </p:sp>
      <p:sp>
        <p:nvSpPr>
          <p:cNvPr id="10" name="Zástupný symbol pro obsah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Gabor patch in a noise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8767470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644</Words>
  <Application>Microsoft Office PowerPoint</Application>
  <PresentationFormat>Širokoúhlá obrazovka</PresentationFormat>
  <Paragraphs>71</Paragraphs>
  <Slides>38</Slides>
  <Notes>1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Motiv Office</vt:lpstr>
      <vt:lpstr>Computational cognitive science I Ideal Bayesian Observer</vt:lpstr>
      <vt:lpstr>Where is Waldo?</vt:lpstr>
      <vt:lpstr>Prezentace aplikace PowerPoint</vt:lpstr>
      <vt:lpstr>What about real tasks?</vt:lpstr>
      <vt:lpstr>Prezentace aplikace PowerPoint</vt:lpstr>
      <vt:lpstr>Real scenes are complicated -&gt; let’s simplify it!</vt:lpstr>
      <vt:lpstr>Scenes and targets are too variable..</vt:lpstr>
      <vt:lpstr>…use stimuli with similar properties! </vt:lpstr>
      <vt:lpstr>Easy task</vt:lpstr>
      <vt:lpstr>Prezentace aplikace PowerPoint</vt:lpstr>
      <vt:lpstr>Prezentace aplikace PowerPoint</vt:lpstr>
      <vt:lpstr>Prezentace aplikace PowerPoint</vt:lpstr>
      <vt:lpstr>Difficult task</vt:lpstr>
      <vt:lpstr>Prezentace aplikace PowerPoint</vt:lpstr>
      <vt:lpstr>Prezentace aplikace PowerPoint</vt:lpstr>
      <vt:lpstr>Prezentace aplikace PowerPoint</vt:lpstr>
      <vt:lpstr>Ideal Bayesian Observer</vt:lpstr>
      <vt:lpstr>Ideal Bayesian Observer- in general</vt:lpstr>
      <vt:lpstr>Ideal Bayesian Observer with constraints</vt:lpstr>
      <vt:lpstr>Independent sources of information</vt:lpstr>
      <vt:lpstr>Signal detection theory</vt:lpstr>
      <vt:lpstr>Evolution goes to IBO</vt:lpstr>
      <vt:lpstr>IBO for visual search</vt:lpstr>
      <vt:lpstr>Prezentace aplikace PowerPoint</vt:lpstr>
      <vt:lpstr>Macular degeneration</vt:lpstr>
      <vt:lpstr>Gaze-contingent displays</vt:lpstr>
      <vt:lpstr>Preferred retinal locus</vt:lpstr>
      <vt:lpstr>Visual search – normal condition</vt:lpstr>
      <vt:lpstr>Prezentace aplikace PowerPoint</vt:lpstr>
      <vt:lpstr>Prezentace aplikace PowerPoint</vt:lpstr>
      <vt:lpstr>How to model central scotoma</vt:lpstr>
      <vt:lpstr>Derivation of d’ map – step 1</vt:lpstr>
      <vt:lpstr>Derivation of d’ map – step 2</vt:lpstr>
      <vt:lpstr>Derivation of d’ map – step 3</vt:lpstr>
      <vt:lpstr>Modification of the mask</vt:lpstr>
      <vt:lpstr>Prezentace aplikace PowerPoint</vt:lpstr>
      <vt:lpstr>Decision feedback vs outcome feedback</vt:lpstr>
      <vt:lpstr>Prezentace aplikace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Informatika a Kognitivní vědy II Ideální Bayesovský pozorovatel</dc:title>
  <dc:creator>Dechtěrenko Filip</dc:creator>
  <cp:lastModifiedBy>Filip Děchtěrenko</cp:lastModifiedBy>
  <cp:revision>16</cp:revision>
  <dcterms:created xsi:type="dcterms:W3CDTF">2017-03-28T13:28:52Z</dcterms:created>
  <dcterms:modified xsi:type="dcterms:W3CDTF">2019-12-19T16:47:23Z</dcterms:modified>
</cp:coreProperties>
</file>